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10"/>
  </p:notesMasterIdLst>
  <p:sldIdLst>
    <p:sldId id="4842" r:id="rId3"/>
    <p:sldId id="4850" r:id="rId4"/>
    <p:sldId id="4855" r:id="rId5"/>
    <p:sldId id="4853" r:id="rId6"/>
    <p:sldId id="4847" r:id="rId7"/>
    <p:sldId id="4854" r:id="rId8"/>
    <p:sldId id="4856" r:id="rId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A68E1F-6DA4-468C-8C5A-A09165D463F6}" v="213" dt="2021-09-08T13:42:45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3D8BC-AD47-4BC0-9601-0CD9B99511E8}" type="datetimeFigureOut">
              <a:rPr lang="sv-SE" smtClean="0"/>
              <a:t>2021-09-17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5066C-261C-4C6D-909F-4B2DD8619E3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952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2967" y="303976"/>
            <a:ext cx="11387738" cy="400110"/>
          </a:xfrm>
        </p:spPr>
        <p:txBody>
          <a:bodyPr/>
          <a:lstStyle>
            <a:lvl1pPr>
              <a:defRPr sz="2000"/>
            </a:lvl1pPr>
          </a:lstStyle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69841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9401" y="0"/>
            <a:ext cx="8622600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4906600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FE19DD1F-4F49-DA4B-A6C9-E41850CBDA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7679" y="0"/>
            <a:ext cx="8654321" cy="6871990"/>
          </a:xfrm>
          <a:prstGeom prst="rect">
            <a:avLst/>
          </a:prstGeom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3319982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9384" y="1"/>
            <a:ext cx="8422616" cy="6871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9817857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9384" y="1"/>
            <a:ext cx="8422616" cy="6871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Bild 9">
            <a:extLst>
              <a:ext uri="{FF2B5EF4-FFF2-40B4-BE49-F238E27FC236}">
                <a16:creationId xmlns:a16="http://schemas.microsoft.com/office/drawing/2014/main" id="{8C8BEAAD-1069-CE40-9DFC-21637EA02B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5926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7632191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21F1A3BA-A1DC-0A46-84E1-C5753D71F79A}"/>
              </a:ext>
            </a:extLst>
          </p:cNvPr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FFE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2A01130-4EB7-074E-8E27-C02500D95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700" y="0"/>
            <a:ext cx="548387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71715"/>
            <a:ext cx="5257800" cy="3449524"/>
          </a:xfrm>
        </p:spPr>
        <p:txBody>
          <a:bodyPr anchor="t" anchorCtr="0"/>
          <a:lstStyle>
            <a:lvl1pPr>
              <a:defRPr sz="5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682" y="2189407"/>
            <a:ext cx="5229359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000" y="6356350"/>
            <a:ext cx="861811" cy="365125"/>
          </a:xfrm>
        </p:spPr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2183051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21F1A3BA-A1DC-0A46-84E1-C5753D71F79A}"/>
              </a:ext>
            </a:extLst>
          </p:cNvPr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FFE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2A01130-4EB7-074E-8E27-C02500D95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700" y="0"/>
            <a:ext cx="548387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71715"/>
            <a:ext cx="5257800" cy="3449524"/>
          </a:xfrm>
        </p:spPr>
        <p:txBody>
          <a:bodyPr anchor="t" anchorCtr="0"/>
          <a:lstStyle>
            <a:lvl1pPr>
              <a:defRPr sz="5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682" y="2189407"/>
            <a:ext cx="5229359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000" y="6356350"/>
            <a:ext cx="861811" cy="365125"/>
          </a:xfrm>
        </p:spPr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03223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21F1A3BA-A1DC-0A46-84E1-C5753D71F79A}"/>
              </a:ext>
            </a:extLst>
          </p:cNvPr>
          <p:cNvSpPr/>
          <p:nvPr userDrawn="1"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rgbClr val="FFE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02A01130-4EB7-074E-8E27-C02500D953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700" y="0"/>
            <a:ext cx="548387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1715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9407"/>
            <a:ext cx="5755783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33CE16AB-5778-F74B-95C1-2B302506D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0655" y="2377202"/>
            <a:ext cx="5321345" cy="3806825"/>
          </a:xfrm>
        </p:spPr>
        <p:txBody>
          <a:bodyPr anchor="b" anchorCtr="0"/>
          <a:lstStyle>
            <a:lvl1pPr marL="0" indent="0">
              <a:buNone/>
              <a:defRPr sz="5000" b="1" i="0">
                <a:solidFill>
                  <a:schemeClr val="tx1"/>
                </a:solidFill>
                <a:latin typeface="Replica LL" panose="020B0504010101010104" pitchFamily="34" charset="77"/>
                <a:cs typeface="Replica LL" panose="020B0504010101010104" pitchFamily="34" charset="77"/>
              </a:defRPr>
            </a:lvl1pPr>
            <a:lvl2pPr marL="0" indent="0">
              <a:buNone/>
              <a:defRPr sz="4500">
                <a:solidFill>
                  <a:schemeClr val="bg1"/>
                </a:solidFill>
              </a:defRPr>
            </a:lvl2pPr>
            <a:lvl3pPr marL="0" indent="0">
              <a:buNone/>
              <a:defRPr sz="4500">
                <a:solidFill>
                  <a:schemeClr val="bg1"/>
                </a:solidFill>
              </a:defRPr>
            </a:lvl3pPr>
            <a:lvl4pPr marL="180000" indent="0">
              <a:buNone/>
              <a:defRPr sz="45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673738366"/>
      </p:ext>
    </p:extLst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570957-5C82-7942-BFC4-272920BE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5125"/>
            <a:ext cx="8836691" cy="5991225"/>
          </a:xfrm>
        </p:spPr>
        <p:txBody>
          <a:bodyPr anchor="ctr" anchorCtr="0"/>
          <a:lstStyle>
            <a:lvl1pPr>
              <a:defRPr sz="5600"/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891032A-89B6-A840-BDA0-36B9C406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A8C98A3-19E0-3949-906F-7C18E269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323FC2D-57A4-FB4F-8198-D8EB7D75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0892244"/>
      </p:ext>
    </p:extLst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570957-5C82-7942-BFC4-272920BE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891032A-89B6-A840-BDA0-36B9C4065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A8C98A3-19E0-3949-906F-7C18E269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323FC2D-57A4-FB4F-8198-D8EB7D75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3675587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CADF791-F425-4F02-962D-8A46ED63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8267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51CE5DB5-FCCA-DF41-9222-458E43A3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2B1B333-B1B0-BE45-A6A2-47686C84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5819008-AD45-6040-A1F6-6A40D542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7394709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860F77DE-0A4B-D346-A424-20F0C963B53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3048000" cy="1716088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12" name="Platshållare för bild 2">
            <a:extLst>
              <a:ext uri="{FF2B5EF4-FFF2-40B4-BE49-F238E27FC236}">
                <a16:creationId xmlns:a16="http://schemas.microsoft.com/office/drawing/2014/main" id="{1892B882-5350-9342-9575-C20B1906B6C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48000" y="0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3" name="Platshållare för bild 2">
            <a:extLst>
              <a:ext uri="{FF2B5EF4-FFF2-40B4-BE49-F238E27FC236}">
                <a16:creationId xmlns:a16="http://schemas.microsoft.com/office/drawing/2014/main" id="{3D1954D2-F347-F548-B924-7E47889C87D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96000" y="0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4" name="Platshållare för bild 2">
            <a:extLst>
              <a:ext uri="{FF2B5EF4-FFF2-40B4-BE49-F238E27FC236}">
                <a16:creationId xmlns:a16="http://schemas.microsoft.com/office/drawing/2014/main" id="{D52CAE42-3D8A-0745-9B1F-20402E3D65A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44000" y="0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5" name="Platshållare för bild 2">
            <a:extLst>
              <a:ext uri="{FF2B5EF4-FFF2-40B4-BE49-F238E27FC236}">
                <a16:creationId xmlns:a16="http://schemas.microsoft.com/office/drawing/2014/main" id="{F48932E8-4BBB-5C4B-A1B9-07E458B146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6" name="Platshållare för bild 2">
            <a:extLst>
              <a:ext uri="{FF2B5EF4-FFF2-40B4-BE49-F238E27FC236}">
                <a16:creationId xmlns:a16="http://schemas.microsoft.com/office/drawing/2014/main" id="{3960A5A6-E29A-A944-84C4-6DEA597BF5B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04800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7" name="Platshållare för bild 2">
            <a:extLst>
              <a:ext uri="{FF2B5EF4-FFF2-40B4-BE49-F238E27FC236}">
                <a16:creationId xmlns:a16="http://schemas.microsoft.com/office/drawing/2014/main" id="{634F01E5-65AB-D048-9B54-8F559F15E06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600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8" name="Platshållare för bild 2">
            <a:extLst>
              <a:ext uri="{FF2B5EF4-FFF2-40B4-BE49-F238E27FC236}">
                <a16:creationId xmlns:a16="http://schemas.microsoft.com/office/drawing/2014/main" id="{2ACE8715-B8E9-B042-949E-C5675B3711D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144000" y="1713089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19" name="Platshållare för bild 2">
            <a:extLst>
              <a:ext uri="{FF2B5EF4-FFF2-40B4-BE49-F238E27FC236}">
                <a16:creationId xmlns:a16="http://schemas.microsoft.com/office/drawing/2014/main" id="{72347196-D31A-FB47-A007-16C66A2CD08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0" name="Platshållare för bild 2">
            <a:extLst>
              <a:ext uri="{FF2B5EF4-FFF2-40B4-BE49-F238E27FC236}">
                <a16:creationId xmlns:a16="http://schemas.microsoft.com/office/drawing/2014/main" id="{8077910F-D35B-684A-B5DF-D55FBB78417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4800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1" name="Platshållare för bild 2">
            <a:extLst>
              <a:ext uri="{FF2B5EF4-FFF2-40B4-BE49-F238E27FC236}">
                <a16:creationId xmlns:a16="http://schemas.microsoft.com/office/drawing/2014/main" id="{A99AF12A-93BF-4E43-A5FB-F77AF0B3C4B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9600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2" name="Platshållare för bild 2">
            <a:extLst>
              <a:ext uri="{FF2B5EF4-FFF2-40B4-BE49-F238E27FC236}">
                <a16:creationId xmlns:a16="http://schemas.microsoft.com/office/drawing/2014/main" id="{D2EE17CC-C8E9-0D42-87B6-240853A6D2D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44000" y="3426178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3" name="Platshållare för bild 2">
            <a:extLst>
              <a:ext uri="{FF2B5EF4-FFF2-40B4-BE49-F238E27FC236}">
                <a16:creationId xmlns:a16="http://schemas.microsoft.com/office/drawing/2014/main" id="{94CA4D27-5E34-E14F-8031-28218B398D5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5139267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4" name="Platshållare för bild 2">
            <a:extLst>
              <a:ext uri="{FF2B5EF4-FFF2-40B4-BE49-F238E27FC236}">
                <a16:creationId xmlns:a16="http://schemas.microsoft.com/office/drawing/2014/main" id="{A8047759-8F7E-A343-B5F3-5EF93AD2893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048000" y="5139267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5" name="Platshållare för bild 2">
            <a:extLst>
              <a:ext uri="{FF2B5EF4-FFF2-40B4-BE49-F238E27FC236}">
                <a16:creationId xmlns:a16="http://schemas.microsoft.com/office/drawing/2014/main" id="{95D2774D-A824-AE49-BA47-15889E5DC5A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096000" y="5139267"/>
            <a:ext cx="3048000" cy="1716088"/>
          </a:xfrm>
        </p:spPr>
        <p:txBody>
          <a:bodyPr/>
          <a:lstStyle/>
          <a:p>
            <a:endParaRPr lang="sv-SE"/>
          </a:p>
        </p:txBody>
      </p:sp>
      <p:sp>
        <p:nvSpPr>
          <p:cNvPr id="26" name="Platshållare för bild 2">
            <a:extLst>
              <a:ext uri="{FF2B5EF4-FFF2-40B4-BE49-F238E27FC236}">
                <a16:creationId xmlns:a16="http://schemas.microsoft.com/office/drawing/2014/main" id="{B8A9F71D-8E3E-9F49-8500-D3A0CC8B224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4000" y="5139267"/>
            <a:ext cx="3048000" cy="1716088"/>
          </a:xfrm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5408595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media 6">
            <a:extLst>
              <a:ext uri="{FF2B5EF4-FFF2-40B4-BE49-F238E27FC236}">
                <a16:creationId xmlns:a16="http://schemas.microsoft.com/office/drawing/2014/main" id="{BD6A36B0-B1C3-CA45-A137-624C421BA561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0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29" name="Platshållare för media 6">
            <a:extLst>
              <a:ext uri="{FF2B5EF4-FFF2-40B4-BE49-F238E27FC236}">
                <a16:creationId xmlns:a16="http://schemas.microsoft.com/office/drawing/2014/main" id="{621909BA-E38D-FE49-9C89-B180BEDCC254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>
          <a:xfrm>
            <a:off x="3047247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30" name="Platshållare för media 6">
            <a:extLst>
              <a:ext uri="{FF2B5EF4-FFF2-40B4-BE49-F238E27FC236}">
                <a16:creationId xmlns:a16="http://schemas.microsoft.com/office/drawing/2014/main" id="{50257A8C-B5EE-0043-916D-8D808A3C776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6094494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31" name="Platshållare för media 6">
            <a:extLst>
              <a:ext uri="{FF2B5EF4-FFF2-40B4-BE49-F238E27FC236}">
                <a16:creationId xmlns:a16="http://schemas.microsoft.com/office/drawing/2014/main" id="{FB008E54-F721-5140-89CE-6AEEC4DB7BB9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9141742" y="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48" name="Platshållare för media 6">
            <a:extLst>
              <a:ext uri="{FF2B5EF4-FFF2-40B4-BE49-F238E27FC236}">
                <a16:creationId xmlns:a16="http://schemas.microsoft.com/office/drawing/2014/main" id="{D9C06C11-AC43-B94D-8176-6CADCDBAEE40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0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49" name="Platshållare för media 6">
            <a:extLst>
              <a:ext uri="{FF2B5EF4-FFF2-40B4-BE49-F238E27FC236}">
                <a16:creationId xmlns:a16="http://schemas.microsoft.com/office/drawing/2014/main" id="{11455134-97F4-4E4B-93BB-63AF1BA0E475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3047247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50" name="Platshållare för media 6">
            <a:extLst>
              <a:ext uri="{FF2B5EF4-FFF2-40B4-BE49-F238E27FC236}">
                <a16:creationId xmlns:a16="http://schemas.microsoft.com/office/drawing/2014/main" id="{87C79725-3C7C-3B46-B0EF-2CCE170507F4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6094494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51" name="Platshållare för media 6">
            <a:extLst>
              <a:ext uri="{FF2B5EF4-FFF2-40B4-BE49-F238E27FC236}">
                <a16:creationId xmlns:a16="http://schemas.microsoft.com/office/drawing/2014/main" id="{3B043D5C-D27B-C84A-BAD0-7DB0E608CA1E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9141742" y="1714077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0" name="Platshållare för media 6">
            <a:extLst>
              <a:ext uri="{FF2B5EF4-FFF2-40B4-BE49-F238E27FC236}">
                <a16:creationId xmlns:a16="http://schemas.microsoft.com/office/drawing/2014/main" id="{7077B017-CD4E-EE4B-853A-8B97A3E42F21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0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1" name="Platshållare för media 6">
            <a:extLst>
              <a:ext uri="{FF2B5EF4-FFF2-40B4-BE49-F238E27FC236}">
                <a16:creationId xmlns:a16="http://schemas.microsoft.com/office/drawing/2014/main" id="{89CE62A2-5FF7-CD45-B344-78D0FB3D353B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3047247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2" name="Platshållare för media 6">
            <a:extLst>
              <a:ext uri="{FF2B5EF4-FFF2-40B4-BE49-F238E27FC236}">
                <a16:creationId xmlns:a16="http://schemas.microsoft.com/office/drawing/2014/main" id="{D678E303-B5DC-D844-8B7B-864D58066BCC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6094494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3" name="Platshållare för media 6">
            <a:extLst>
              <a:ext uri="{FF2B5EF4-FFF2-40B4-BE49-F238E27FC236}">
                <a16:creationId xmlns:a16="http://schemas.microsoft.com/office/drawing/2014/main" id="{BCB9C9F0-0D60-EB4B-9BE4-3B57DCCE0829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9141742" y="3428154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4" name="Platshållare för media 6">
            <a:extLst>
              <a:ext uri="{FF2B5EF4-FFF2-40B4-BE49-F238E27FC236}">
                <a16:creationId xmlns:a16="http://schemas.microsoft.com/office/drawing/2014/main" id="{762E7F53-9AC2-144D-855D-932B51FB940C}"/>
              </a:ext>
            </a:extLst>
          </p:cNvPr>
          <p:cNvSpPr>
            <a:spLocks noGrp="1"/>
          </p:cNvSpPr>
          <p:nvPr>
            <p:ph type="media" sz="quarter" idx="23"/>
          </p:nvPr>
        </p:nvSpPr>
        <p:spPr>
          <a:xfrm>
            <a:off x="0" y="514223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5" name="Platshållare för media 6">
            <a:extLst>
              <a:ext uri="{FF2B5EF4-FFF2-40B4-BE49-F238E27FC236}">
                <a16:creationId xmlns:a16="http://schemas.microsoft.com/office/drawing/2014/main" id="{6977A387-7744-9449-940F-714D8D88F466}"/>
              </a:ext>
            </a:extLst>
          </p:cNvPr>
          <p:cNvSpPr>
            <a:spLocks noGrp="1"/>
          </p:cNvSpPr>
          <p:nvPr>
            <p:ph type="media" sz="quarter" idx="24"/>
          </p:nvPr>
        </p:nvSpPr>
        <p:spPr>
          <a:xfrm>
            <a:off x="3047247" y="514223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6" name="Platshållare för media 6">
            <a:extLst>
              <a:ext uri="{FF2B5EF4-FFF2-40B4-BE49-F238E27FC236}">
                <a16:creationId xmlns:a16="http://schemas.microsoft.com/office/drawing/2014/main" id="{D9C23611-11E3-F546-9F2A-261B447B123C}"/>
              </a:ext>
            </a:extLst>
          </p:cNvPr>
          <p:cNvSpPr>
            <a:spLocks noGrp="1"/>
          </p:cNvSpPr>
          <p:nvPr>
            <p:ph type="media" sz="quarter" idx="25"/>
          </p:nvPr>
        </p:nvSpPr>
        <p:spPr>
          <a:xfrm>
            <a:off x="6094494" y="5142230"/>
            <a:ext cx="3050258" cy="1715770"/>
          </a:xfrm>
        </p:spPr>
        <p:txBody>
          <a:bodyPr/>
          <a:lstStyle/>
          <a:p>
            <a:endParaRPr lang="sv-SE"/>
          </a:p>
        </p:txBody>
      </p:sp>
      <p:sp>
        <p:nvSpPr>
          <p:cNvPr id="17" name="Platshållare för media 6">
            <a:extLst>
              <a:ext uri="{FF2B5EF4-FFF2-40B4-BE49-F238E27FC236}">
                <a16:creationId xmlns:a16="http://schemas.microsoft.com/office/drawing/2014/main" id="{C013D59D-A890-E347-8CE7-9DF3EFCB3E30}"/>
              </a:ext>
            </a:extLst>
          </p:cNvPr>
          <p:cNvSpPr>
            <a:spLocks noGrp="1"/>
          </p:cNvSpPr>
          <p:nvPr>
            <p:ph type="media" sz="quarter" idx="26"/>
          </p:nvPr>
        </p:nvSpPr>
        <p:spPr>
          <a:xfrm>
            <a:off x="9141742" y="5142230"/>
            <a:ext cx="3050258" cy="1715770"/>
          </a:xfrm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3920039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nkter (kopi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Brödtext nivå ett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73650"/>
          </a:xfrm>
          <a:prstGeom prst="rect">
            <a:avLst/>
          </a:prstGeom>
        </p:spPr>
        <p:txBody>
          <a:bodyPr/>
          <a:lstStyle>
            <a:lvl1pPr marL="1526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1pPr>
            <a:lvl2pPr marL="4701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2pPr>
            <a:lvl3pPr marL="7876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3pPr>
            <a:lvl4pPr marL="11051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4pPr>
            <a:lvl5pPr marL="1422644" indent="-152644">
              <a:lnSpc>
                <a:spcPct val="120000"/>
              </a:lnSpc>
              <a:spcBef>
                <a:spcPts val="500"/>
              </a:spcBef>
              <a:buChar char="•"/>
              <a:defRPr sz="1250">
                <a:solidFill>
                  <a:srgbClr val="FFFFFF"/>
                </a:solidFill>
                <a:latin typeface="Gilroy"/>
                <a:ea typeface="Gilroy"/>
                <a:cs typeface="Gilroy"/>
                <a:sym typeface="Gilroy"/>
              </a:defRPr>
            </a:lvl5pPr>
          </a:lstStyle>
          <a:p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ett</a:t>
            </a:r>
            <a:endParaRPr dirty="0"/>
          </a:p>
          <a:p>
            <a:pPr lvl="1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två</a:t>
            </a:r>
            <a:endParaRPr dirty="0"/>
          </a:p>
          <a:p>
            <a:pPr lvl="2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tre</a:t>
            </a:r>
            <a:endParaRPr dirty="0"/>
          </a:p>
          <a:p>
            <a:pPr lvl="3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</a:t>
            </a:r>
            <a:r>
              <a:rPr dirty="0" err="1"/>
              <a:t>fyra</a:t>
            </a:r>
            <a:endParaRPr dirty="0"/>
          </a:p>
          <a:p>
            <a:pPr lvl="4"/>
            <a:r>
              <a:rPr dirty="0" err="1"/>
              <a:t>Brödtext</a:t>
            </a:r>
            <a:r>
              <a:rPr dirty="0"/>
              <a:t> </a:t>
            </a:r>
            <a:r>
              <a:rPr dirty="0" err="1"/>
              <a:t>nivå</a:t>
            </a:r>
            <a:r>
              <a:rPr dirty="0"/>
              <a:t> fem</a:t>
            </a:r>
          </a:p>
        </p:txBody>
      </p:sp>
      <p:sp>
        <p:nvSpPr>
          <p:cNvPr id="477" name="Diabildsnumm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306174" cy="28725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3555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CADF791-F425-4F02-962D-8A46ED63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266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nkter (kopia)">
    <p:bg>
      <p:bgPr>
        <a:solidFill>
          <a:srgbClr val="FFFF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" descr="Bild">
            <a:extLst>
              <a:ext uri="{FF2B5EF4-FFF2-40B4-BE49-F238E27FC236}">
                <a16:creationId xmlns:a16="http://schemas.microsoft.com/office/drawing/2014/main" id="{73CD70A6-CDA6-5142-9D9A-71343DD15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D74C43AE-BE70-2747-8138-69F4B260E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68200239-4E55-1943-B2A7-70CB9D8B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72534"/>
            <a:ext cx="9205913" cy="2372783"/>
          </a:xfrm>
        </p:spPr>
        <p:txBody>
          <a:bodyPr/>
          <a:lstStyle>
            <a:lvl1pPr>
              <a:lnSpc>
                <a:spcPct val="80000"/>
              </a:lnSpc>
              <a:defRPr sz="6500" b="0" i="0">
                <a:latin typeface="Replica Pro Light" panose="02000503030000020004" pitchFamily="2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8D577CA-9AE6-4940-B165-6D7EA2DCC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000" y="2895600"/>
            <a:ext cx="9205913" cy="3158332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buNone/>
              <a:defRPr sz="2000"/>
            </a:lvl1pPr>
            <a:lvl2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/>
            </a:lvl2pPr>
            <a:lvl3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3pPr>
            <a:lvl4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4pPr>
            <a:lvl5pPr marL="36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9" name="Platshållare för sidfot 8">
            <a:extLst>
              <a:ext uri="{FF2B5EF4-FFF2-40B4-BE49-F238E27FC236}">
                <a16:creationId xmlns:a16="http://schemas.microsoft.com/office/drawing/2014/main" id="{CB1B32D2-A523-3445-9E7D-2455AC18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2975" y="6356350"/>
            <a:ext cx="4114800" cy="365125"/>
          </a:xfrm>
        </p:spPr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44DBD44D-947B-9B4A-9E7B-42F4BB76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datum 10">
            <a:extLst>
              <a:ext uri="{FF2B5EF4-FFF2-40B4-BE49-F238E27FC236}">
                <a16:creationId xmlns:a16="http://schemas.microsoft.com/office/drawing/2014/main" id="{6F61534D-0BA0-0A4A-A4FF-38182DB37A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58182804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unkter (kopia)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" descr="Bild">
            <a:extLst>
              <a:ext uri="{FF2B5EF4-FFF2-40B4-BE49-F238E27FC236}">
                <a16:creationId xmlns:a16="http://schemas.microsoft.com/office/drawing/2014/main" id="{73CD70A6-CDA6-5142-9D9A-71343DD15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Bild" descr="Bild">
            <a:extLst>
              <a:ext uri="{FF2B5EF4-FFF2-40B4-BE49-F238E27FC236}">
                <a16:creationId xmlns:a16="http://schemas.microsoft.com/office/drawing/2014/main" id="{D74C43AE-BE70-2747-8138-69F4B260E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68200239-4E55-1943-B2A7-70CB9D8B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975" y="372534"/>
            <a:ext cx="9205913" cy="2372783"/>
          </a:xfrm>
        </p:spPr>
        <p:txBody>
          <a:bodyPr/>
          <a:lstStyle>
            <a:lvl1pPr>
              <a:lnSpc>
                <a:spcPct val="80000"/>
              </a:lnSpc>
              <a:defRPr sz="6500" b="0" i="0">
                <a:latin typeface="Replica Pro Light" panose="02000503030000020004" pitchFamily="2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8D577CA-9AE6-4940-B165-6D7EA2DCC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2975" y="2895600"/>
            <a:ext cx="9205913" cy="3158332"/>
          </a:xfrm>
        </p:spPr>
        <p:txBody>
          <a:bodyPr/>
          <a:lstStyle>
            <a:lvl1pPr marL="0" indent="0">
              <a:lnSpc>
                <a:spcPct val="99000"/>
              </a:lnSpc>
              <a:spcBef>
                <a:spcPts val="0"/>
              </a:spcBef>
              <a:buNone/>
              <a:defRPr sz="2000"/>
            </a:lvl1pPr>
            <a:lvl2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/>
            </a:lvl2pPr>
            <a:lvl3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3pPr>
            <a:lvl4pPr marL="18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4pPr>
            <a:lvl5pPr marL="360000" indent="-180000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9" name="Platshållare för sidfot 8">
            <a:extLst>
              <a:ext uri="{FF2B5EF4-FFF2-40B4-BE49-F238E27FC236}">
                <a16:creationId xmlns:a16="http://schemas.microsoft.com/office/drawing/2014/main" id="{CB1B32D2-A523-3445-9E7D-2455AC18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2975" y="6356350"/>
            <a:ext cx="4114800" cy="365125"/>
          </a:xfrm>
        </p:spPr>
        <p:txBody>
          <a:bodyPr/>
          <a:lstStyle/>
          <a:p>
            <a:r>
              <a:rPr lang="sv-SE" dirty="0"/>
              <a:t>Presentation</a:t>
            </a:r>
          </a:p>
        </p:txBody>
      </p:sp>
      <p:sp>
        <p:nvSpPr>
          <p:cNvPr id="10" name="Platshållare för bildnummer 9">
            <a:extLst>
              <a:ext uri="{FF2B5EF4-FFF2-40B4-BE49-F238E27FC236}">
                <a16:creationId xmlns:a16="http://schemas.microsoft.com/office/drawing/2014/main" id="{44DBD44D-947B-9B4A-9E7B-42F4BB76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datum 10">
            <a:extLst>
              <a:ext uri="{FF2B5EF4-FFF2-40B4-BE49-F238E27FC236}">
                <a16:creationId xmlns:a16="http://schemas.microsoft.com/office/drawing/2014/main" id="{6F61534D-0BA0-0A4A-A4FF-38182DB37A5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sv-SE"/>
              <a:t>2021-03-09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94450773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2225308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2737AF6E-7191-0A48-A64C-AA09618BB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A363B5D9-72D3-B642-836A-482F3978F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7512632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Rubrik och innehåll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" descr="Bild">
            <a:extLst>
              <a:ext uri="{FF2B5EF4-FFF2-40B4-BE49-F238E27FC236}">
                <a16:creationId xmlns:a16="http://schemas.microsoft.com/office/drawing/2014/main" id="{2737AF6E-7191-0A48-A64C-AA09618BB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412957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Bild" descr="Bild">
            <a:extLst>
              <a:ext uri="{FF2B5EF4-FFF2-40B4-BE49-F238E27FC236}">
                <a16:creationId xmlns:a16="http://schemas.microsoft.com/office/drawing/2014/main" id="{A363B5D9-72D3-B642-836A-482F3978F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10806717" y="-1"/>
            <a:ext cx="1385283" cy="6897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894953"/>
            <a:ext cx="10515600" cy="3987555"/>
          </a:xfrm>
        </p:spPr>
        <p:txBody>
          <a:bodyPr numCol="2" spcCol="504000"/>
          <a:lstStyle>
            <a:lvl1pPr marL="0" indent="0">
              <a:lnSpc>
                <a:spcPct val="110000"/>
              </a:lnSpc>
              <a:buNone/>
              <a:defRPr sz="1800"/>
            </a:lvl1pPr>
            <a:lvl2pPr marL="0" indent="0">
              <a:lnSpc>
                <a:spcPct val="110000"/>
              </a:lnSpc>
              <a:buNone/>
              <a:defRPr/>
            </a:lvl2pPr>
            <a:lvl3pPr marL="0" indent="0">
              <a:lnSpc>
                <a:spcPct val="110000"/>
              </a:lnSpc>
              <a:buNone/>
              <a:defRPr/>
            </a:lvl3pPr>
            <a:lvl4pPr marL="0" indent="0">
              <a:lnSpc>
                <a:spcPct val="110000"/>
              </a:lnSpc>
              <a:buNone/>
              <a:defRPr/>
            </a:lvl4pPr>
            <a:lvl5pPr marL="0" indent="0">
              <a:lnSpc>
                <a:spcPct val="11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981493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81038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189407"/>
            <a:ext cx="4976611" cy="3987555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33CE16AB-5778-F74B-95C1-2B302506D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9590" y="2377202"/>
            <a:ext cx="5321345" cy="3806825"/>
          </a:xfrm>
        </p:spPr>
        <p:txBody>
          <a:bodyPr anchor="b" anchorCtr="0"/>
          <a:lstStyle>
            <a:lvl1pPr marL="0" indent="0">
              <a:lnSpc>
                <a:spcPct val="85000"/>
              </a:lnSpc>
              <a:buNone/>
              <a:defRPr sz="5600" b="1" i="0">
                <a:solidFill>
                  <a:schemeClr val="bg1"/>
                </a:solidFill>
                <a:latin typeface="Replica LL" panose="020B0504010101010104" pitchFamily="34" charset="77"/>
                <a:cs typeface="Replica LL" panose="020B0504010101010104" pitchFamily="34" charset="77"/>
              </a:defRPr>
            </a:lvl1pPr>
            <a:lvl2pPr marL="0" indent="0">
              <a:buNone/>
              <a:defRPr sz="4500">
                <a:solidFill>
                  <a:schemeClr val="bg1"/>
                </a:solidFill>
              </a:defRPr>
            </a:lvl2pPr>
            <a:lvl3pPr marL="0" indent="0">
              <a:buNone/>
              <a:defRPr sz="4500">
                <a:solidFill>
                  <a:schemeClr val="bg1"/>
                </a:solidFill>
              </a:defRPr>
            </a:lvl3pPr>
            <a:lvl4pPr marL="180000" indent="0">
              <a:buNone/>
              <a:defRPr sz="45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None/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3965419393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Unknown-8.jpeg" descr="Unknown-8.jpeg">
            <a:extLst>
              <a:ext uri="{FF2B5EF4-FFF2-40B4-BE49-F238E27FC236}">
                <a16:creationId xmlns:a16="http://schemas.microsoft.com/office/drawing/2014/main" id="{6F779545-FE51-F94C-A74E-D5CFEEB2D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318" y="0"/>
            <a:ext cx="6188488" cy="6872073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ktangel">
            <a:extLst>
              <a:ext uri="{FF2B5EF4-FFF2-40B4-BE49-F238E27FC236}">
                <a16:creationId xmlns:a16="http://schemas.microsoft.com/office/drawing/2014/main" id="{7E893F1C-E58F-A847-B7F9-7708B0E67D74}"/>
              </a:ext>
            </a:extLst>
          </p:cNvPr>
          <p:cNvSpPr/>
          <p:nvPr userDrawn="1"/>
        </p:nvSpPr>
        <p:spPr>
          <a:xfrm>
            <a:off x="6135533" y="-1"/>
            <a:ext cx="6109273" cy="6871991"/>
          </a:xfrm>
          <a:prstGeom prst="rect">
            <a:avLst/>
          </a:prstGeom>
          <a:solidFill>
            <a:srgbClr val="F6D735">
              <a:alpha val="60387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20000"/>
              </a:lnSpc>
              <a:defRPr sz="5000">
                <a:solidFill>
                  <a:schemeClr val="accent3">
                    <a:satOff val="18648"/>
                    <a:lumOff val="5971"/>
                  </a:schemeClr>
                </a:solidFill>
                <a:latin typeface="Gilroy ExtraBold"/>
                <a:ea typeface="Gilroy ExtraBold"/>
                <a:cs typeface="Gilroy ExtraBold"/>
                <a:sym typeface="Gilroy ExtraBold"/>
              </a:defRPr>
            </a:pPr>
            <a:endParaRPr sz="2500"/>
          </a:p>
        </p:txBody>
      </p:sp>
      <p:pic>
        <p:nvPicPr>
          <p:cNvPr id="15" name="Bild" descr="Bild">
            <a:extLst>
              <a:ext uri="{FF2B5EF4-FFF2-40B4-BE49-F238E27FC236}">
                <a16:creationId xmlns:a16="http://schemas.microsoft.com/office/drawing/2014/main" id="{92A868CA-6287-EB4E-849F-E201D6AD7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110" y="0"/>
            <a:ext cx="5233539" cy="6871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930CC468-F2A2-D041-9AF7-9392EF65A5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1EFE2C3-45D4-CE42-8BC6-F6F5545C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174874"/>
            <a:ext cx="5257800" cy="1325563"/>
          </a:xfrm>
        </p:spPr>
        <p:txBody>
          <a:bodyPr/>
          <a:lstStyle>
            <a:lvl1pPr>
              <a:defRPr sz="3600" b="1" i="0">
                <a:latin typeface="Replica LL" panose="020B0504010101010104" pitchFamily="34" charset="77"/>
                <a:cs typeface="Replica LL" panose="020B05040101010101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2917994-0F42-7D49-941A-B3C9F3B3B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981855"/>
            <a:ext cx="4976611" cy="2999883"/>
          </a:xfrm>
        </p:spPr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2150FB-98AD-F345-8C80-41A92987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2021-03-09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75A6234-4793-C747-BEC0-79F2A7FB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07A2F4D-5FC9-DC49-A9E0-9179BC77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A8F2B-E754-644D-934E-290DF3C015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3043488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heme" Target="../theme/them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image" Target="../media/image4.emf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28" Type="http://schemas.openxmlformats.org/officeDocument/2006/relationships/image" Target="../media/image6.svg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2AD985-25D8-4626-90A5-3940D6E2F0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6431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15" imgH="416" progId="TCLayout.ActiveDocument.1">
                  <p:embed/>
                </p:oleObj>
              </mc:Choice>
              <mc:Fallback>
                <p:oleObj name="think-cell Slide" r:id="rId6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2AD985-25D8-4626-90A5-3940D6E2F0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853AC8A-7B74-4100-B23B-AEAA90BAA1C9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>
              <a:spcBef>
                <a:spcPct val="50000"/>
              </a:spcBef>
            </a:pPr>
            <a:endParaRPr lang="sv-SE" sz="3200" b="0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2967" y="214314"/>
            <a:ext cx="840951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sv-SE"/>
              <a:t>Klicka här för att ändra format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4867" y="1073151"/>
            <a:ext cx="8409517" cy="116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cxnSp>
        <p:nvCxnSpPr>
          <p:cNvPr id="5128" name="Rak 10"/>
          <p:cNvCxnSpPr>
            <a:cxnSpLocks noChangeShapeType="1"/>
          </p:cNvCxnSpPr>
          <p:nvPr/>
        </p:nvCxnSpPr>
        <p:spPr bwMode="auto">
          <a:xfrm>
            <a:off x="1" y="904875"/>
            <a:ext cx="12189884" cy="1588"/>
          </a:xfrm>
          <a:prstGeom prst="lin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</p:cxnSp>
      <p:cxnSp>
        <p:nvCxnSpPr>
          <p:cNvPr id="5129" name="Rak 12"/>
          <p:cNvCxnSpPr>
            <a:cxnSpLocks noChangeShapeType="1"/>
          </p:cNvCxnSpPr>
          <p:nvPr/>
        </p:nvCxnSpPr>
        <p:spPr bwMode="auto">
          <a:xfrm>
            <a:off x="2117" y="6113914"/>
            <a:ext cx="12189884" cy="1587"/>
          </a:xfrm>
          <a:prstGeom prst="lin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</p:spPr>
      </p:cxnSp>
      <p:pic>
        <p:nvPicPr>
          <p:cNvPr id="5" name="Picture 7" descr="RK_logga_RGB_screen">
            <a:extLst>
              <a:ext uri="{FF2B5EF4-FFF2-40B4-BE49-F238E27FC236}">
                <a16:creationId xmlns:a16="http://schemas.microsoft.com/office/drawing/2014/main" id="{6190843D-7688-47CD-BE65-66102BF118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75650" y="6375061"/>
            <a:ext cx="1765302" cy="184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46C3F2B0-3BA7-4817-8DF1-4219E60454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16" y="6317456"/>
            <a:ext cx="1065972" cy="30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9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829AAE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CF230EE0-130B-4212-87F4-2FD870BF50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32579168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473" imgH="473" progId="TCLayout.ActiveDocument.1">
                  <p:embed/>
                </p:oleObj>
              </mc:Choice>
              <mc:Fallback>
                <p:oleObj name="think-cell Slide" r:id="rId25" imgW="473" imgH="473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CF230EE0-130B-4212-87F4-2FD870BF5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F3AB0CC3-E897-BA4B-A150-4ACDEC224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787384A-C454-9644-AC53-44F137279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89407"/>
            <a:ext cx="10515600" cy="39875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6C9B84A-7185-364E-9FD2-E494DCC23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2000" y="6356350"/>
            <a:ext cx="861811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rgbClr val="000000"/>
                </a:solidFill>
                <a:latin typeface="Replica LL Light" panose="020B0404010101010104" pitchFamily="34" charset="77"/>
                <a:cs typeface="Replica LL Light" panose="020B0404010101010104" pitchFamily="34" charset="77"/>
              </a:defRPr>
            </a:lvl1pPr>
          </a:lstStyle>
          <a:p>
            <a:r>
              <a:rPr lang="sv-SE"/>
              <a:t>2021-03-09</a:t>
            </a:r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44F0B36-81CC-C246-93E9-4F4C08E56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1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0" i="0">
                <a:solidFill>
                  <a:srgbClr val="000000"/>
                </a:solidFill>
                <a:latin typeface="Replica LL Light" panose="020B0404010101010104" pitchFamily="34" charset="77"/>
                <a:cs typeface="Replica LL Light" panose="020B0404010101010104" pitchFamily="34" charset="77"/>
              </a:defRPr>
            </a:lvl1pPr>
          </a:lstStyle>
          <a:p>
            <a:r>
              <a:rPr lang="sv-SE" dirty="0"/>
              <a:t>Presentation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A935DAE-93C6-D349-BD1D-6096E63C0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015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200" b="0" i="0">
                <a:solidFill>
                  <a:srgbClr val="000000"/>
                </a:solidFill>
                <a:latin typeface="Replica LL Light" panose="020B0404010101010104" pitchFamily="34" charset="77"/>
                <a:cs typeface="Replica LL Light" panose="020B0404010101010104" pitchFamily="34" charset="77"/>
              </a:defRPr>
            </a:lvl1pPr>
          </a:lstStyle>
          <a:p>
            <a:fld id="{A3BA8F2B-E754-644D-934E-290DF3C0156C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E16D790F-56C2-4C43-978B-8C86C858ECA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289815" y="540000"/>
            <a:ext cx="1665605" cy="3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0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transition>
    <p:fade thruBlk="1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Replica LL" panose="020B0504010101010104" pitchFamily="34" charset="77"/>
          <a:ea typeface="+mj-ea"/>
          <a:cs typeface="Replica LL" panose="020B0504010101010104" pitchFamily="34" charset="77"/>
        </a:defRPr>
      </a:lvl1pPr>
    </p:titleStyle>
    <p:bodyStyle>
      <a:lvl1pPr marL="180000" indent="-180000" algn="l" defTabSz="914400" rtl="0" eaLnBrk="1" latinLnBrk="0" hangingPunct="1">
        <a:lnSpc>
          <a:spcPct val="99000"/>
        </a:lnSpc>
        <a:spcBef>
          <a:spcPts val="10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1pPr>
      <a:lvl2pPr marL="180000" indent="-18000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2pPr>
      <a:lvl3pPr marL="180000" indent="-18000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3pPr>
      <a:lvl4pPr marL="360000" indent="-18000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4pPr>
      <a:lvl5pPr marL="0" indent="0" algn="l" defTabSz="914400" rtl="0" eaLnBrk="1" latinLnBrk="0" hangingPunct="1">
        <a:lnSpc>
          <a:spcPct val="99000"/>
        </a:lnSpc>
        <a:spcBef>
          <a:spcPts val="500"/>
        </a:spcBef>
        <a:spcAft>
          <a:spcPts val="1200"/>
        </a:spcAft>
        <a:buSzPct val="75000"/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Replica LL Light" panose="020B0404010101010104" pitchFamily="34" charset="77"/>
          <a:ea typeface="+mn-ea"/>
          <a:cs typeface="Replica LL Light" panose="020B0404010101010104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5.png"/><Relationship Id="rId5" Type="http://schemas.openxmlformats.org/officeDocument/2006/relationships/image" Target="../media/image31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3">
            <a:extLst>
              <a:ext uri="{FF2B5EF4-FFF2-40B4-BE49-F238E27FC236}">
                <a16:creationId xmlns:a16="http://schemas.microsoft.com/office/drawing/2014/main" id="{05486F8D-6578-4C24-90CF-8F36421D805D}"/>
              </a:ext>
            </a:extLst>
          </p:cNvPr>
          <p:cNvSpPr txBox="1">
            <a:spLocks/>
          </p:cNvSpPr>
          <p:nvPr/>
        </p:nvSpPr>
        <p:spPr>
          <a:xfrm>
            <a:off x="5656072" y="3746991"/>
            <a:ext cx="6331114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600" b="1" i="0" kern="1200">
                <a:solidFill>
                  <a:schemeClr val="tx1"/>
                </a:solidFill>
                <a:latin typeface="Replica LL" panose="020B0504010101010104" pitchFamily="34" charset="77"/>
                <a:ea typeface="+mj-ea"/>
                <a:cs typeface="Replica LL" panose="020B0504010101010104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4000" dirty="0" err="1">
                <a:solidFill>
                  <a:prstClr val="black"/>
                </a:solidFill>
              </a:rPr>
              <a:t>Unsupervised</a:t>
            </a:r>
            <a:r>
              <a:rPr lang="sv-SE" sz="4000" dirty="0">
                <a:solidFill>
                  <a:prstClr val="black"/>
                </a:solidFill>
              </a:rPr>
              <a:t> ML Project</a:t>
            </a:r>
            <a:endParaRPr kumimoji="0" lang="sv-SE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eplica LL" panose="020B0504010101010104" pitchFamily="34" charset="77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Defining</a:t>
            </a:r>
            <a:r>
              <a:rPr kumimoji="0" lang="sv-SE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different segments </a:t>
            </a:r>
            <a:r>
              <a:rPr kumimoji="0" lang="sv-SE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of</a:t>
            </a:r>
            <a:r>
              <a:rPr kumimoji="0" lang="sv-SE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wholesale</a:t>
            </a:r>
            <a:r>
              <a:rPr kumimoji="0" lang="sv-SE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</a:t>
            </a:r>
            <a:r>
              <a:rPr kumimoji="0" lang="sv-SE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distributor</a:t>
            </a:r>
            <a:r>
              <a:rPr kumimoji="0" lang="sv-SE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</a:t>
            </a:r>
            <a:r>
              <a:rPr kumimoji="0" lang="sv-SE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customers</a:t>
            </a:r>
            <a:endParaRPr kumimoji="0" lang="sv-SE" sz="2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eplica LL" panose="020B0504010101010104" pitchFamily="34" charset="77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2400" b="0" i="1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Robin Falconer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eplica LL" panose="020B0504010101010104" pitchFamily="34" charset="77"/>
                <a:ea typeface="+mj-ea"/>
              </a:rPr>
              <a:t> </a:t>
            </a:r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C9B89A13-5965-4702-B6BF-4F86EEA3B546}"/>
              </a:ext>
            </a:extLst>
          </p:cNvPr>
          <p:cNvSpPr txBox="1">
            <a:spLocks/>
          </p:cNvSpPr>
          <p:nvPr/>
        </p:nvSpPr>
        <p:spPr>
          <a:xfrm>
            <a:off x="258650" y="5697059"/>
            <a:ext cx="5220040" cy="659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T Sans" panose="020B0503020203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2021</a:t>
            </a:r>
            <a:endParaRPr kumimoji="0" lang="en-GB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9C34064E-698A-46AE-A8D3-12CA7E24EFB9}"/>
              </a:ext>
            </a:extLst>
          </p:cNvPr>
          <p:cNvSpPr/>
          <p:nvPr/>
        </p:nvSpPr>
        <p:spPr>
          <a:xfrm>
            <a:off x="10020300" y="400050"/>
            <a:ext cx="207645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150" name="Picture 6" descr="Nod Coding Bootcamp | LinkedIn">
            <a:extLst>
              <a:ext uri="{FF2B5EF4-FFF2-40B4-BE49-F238E27FC236}">
                <a16:creationId xmlns:a16="http://schemas.microsoft.com/office/drawing/2014/main" id="{52824335-F97B-483E-9C17-0DCA7C52C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386" y="424936"/>
            <a:ext cx="1112278" cy="111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6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D09B30DC-2081-434E-9238-162F8CA505C5}"/>
              </a:ext>
            </a:extLst>
          </p:cNvPr>
          <p:cNvSpPr txBox="1">
            <a:spLocks/>
          </p:cNvSpPr>
          <p:nvPr/>
        </p:nvSpPr>
        <p:spPr bwMode="auto">
          <a:xfrm>
            <a:off x="452966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2400" b="1" kern="0" dirty="0" err="1">
                <a:latin typeface="Arial"/>
              </a:rPr>
              <a:t>Background</a:t>
            </a:r>
            <a:r>
              <a:rPr lang="sv-SE" sz="2400" b="1" kern="0" dirty="0">
                <a:latin typeface="Arial"/>
              </a:rPr>
              <a:t> &amp; </a:t>
            </a:r>
            <a:r>
              <a:rPr lang="sv-SE" sz="2400" b="1" kern="0" dirty="0" err="1">
                <a:latin typeface="Arial"/>
              </a:rPr>
              <a:t>Identified</a:t>
            </a:r>
            <a:r>
              <a:rPr lang="sv-SE" sz="2400" b="1" kern="0" dirty="0">
                <a:latin typeface="Arial"/>
              </a:rPr>
              <a:t> </a:t>
            </a:r>
            <a:r>
              <a:rPr lang="sv-SE" sz="2400" b="1" kern="0" dirty="0" err="1">
                <a:latin typeface="Arial"/>
              </a:rPr>
              <a:t>customer</a:t>
            </a:r>
            <a:r>
              <a:rPr lang="sv-SE" sz="2400" b="1" kern="0" dirty="0">
                <a:latin typeface="Arial"/>
              </a:rPr>
              <a:t> segments</a:t>
            </a:r>
            <a:endParaRPr lang="en-US" sz="2400" b="1" kern="0" dirty="0">
              <a:latin typeface="Arial"/>
            </a:endParaRP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3F741B7-0A86-4B7B-A755-CD945BF69447}"/>
              </a:ext>
            </a:extLst>
          </p:cNvPr>
          <p:cNvSpPr/>
          <p:nvPr/>
        </p:nvSpPr>
        <p:spPr>
          <a:xfrm>
            <a:off x="452966" y="2163473"/>
            <a:ext cx="4907423" cy="301672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Dataset: Clients of a wholesale distributor.</a:t>
            </a:r>
          </a:p>
          <a:p>
            <a:pPr marL="742950" lvl="2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440 clients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Annual spending on diverse product categories:</a:t>
            </a:r>
          </a:p>
          <a:p>
            <a:pPr marL="742950" lvl="2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Fresh, Milk, Grocery, Frozen, </a:t>
            </a:r>
            <a:b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Detergents &amp; Paper, Delicatessen</a:t>
            </a:r>
            <a:endParaRPr lang="en-US" sz="1600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comes from Portugal with channels: </a:t>
            </a:r>
          </a:p>
          <a:p>
            <a:pPr marL="742950" lvl="2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Retail, </a:t>
            </a:r>
            <a:r>
              <a:rPr lang="en-US" sz="1600" i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HoReCa</a:t>
            </a: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(Hotel, Restaurant, Café)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0D7BD9A-CD20-4D90-8151-5C6508140153}"/>
              </a:ext>
            </a:extLst>
          </p:cNvPr>
          <p:cNvSpPr/>
          <p:nvPr/>
        </p:nvSpPr>
        <p:spPr>
          <a:xfrm>
            <a:off x="8402855" y="6162530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Likbent triangel 1">
            <a:extLst>
              <a:ext uri="{FF2B5EF4-FFF2-40B4-BE49-F238E27FC236}">
                <a16:creationId xmlns:a16="http://schemas.microsoft.com/office/drawing/2014/main" id="{2E5A1735-8BD0-427D-AB7D-949E744489E4}"/>
              </a:ext>
            </a:extLst>
          </p:cNvPr>
          <p:cNvSpPr/>
          <p:nvPr/>
        </p:nvSpPr>
        <p:spPr bwMode="auto">
          <a:xfrm rot="5400000">
            <a:off x="5261811" y="3185962"/>
            <a:ext cx="1588169" cy="173255"/>
          </a:xfrm>
          <a:prstGeom prst="triangle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spcBef>
                <a:spcPct val="50000"/>
              </a:spcBef>
            </a:pPr>
            <a:endParaRPr lang="sv-SE">
              <a:solidFill>
                <a:schemeClr val="bg1"/>
              </a:solidFill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6D4A08AC-0756-4A17-B3A2-FF27144101BF}"/>
              </a:ext>
            </a:extLst>
          </p:cNvPr>
          <p:cNvSpPr/>
          <p:nvPr/>
        </p:nvSpPr>
        <p:spPr>
          <a:xfrm>
            <a:off x="8604912" y="6192527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22">
            <a:extLst>
              <a:ext uri="{FF2B5EF4-FFF2-40B4-BE49-F238E27FC236}">
                <a16:creationId xmlns:a16="http://schemas.microsoft.com/office/drawing/2014/main" id="{EC174639-66D4-46B9-B178-F33CAB69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845" y="1130933"/>
            <a:ext cx="1283130" cy="68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9AD5D267-3608-4217-AB76-35BA91B46E18}"/>
              </a:ext>
            </a:extLst>
          </p:cNvPr>
          <p:cNvSpPr txBox="1"/>
          <p:nvPr/>
        </p:nvSpPr>
        <p:spPr>
          <a:xfrm>
            <a:off x="6985588" y="1288992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 err="1"/>
              <a:t>Grocery</a:t>
            </a:r>
            <a:r>
              <a:rPr lang="sv-SE" b="1" dirty="0"/>
              <a:t> store</a:t>
            </a:r>
          </a:p>
        </p:txBody>
      </p:sp>
      <p:pic>
        <p:nvPicPr>
          <p:cNvPr id="14" name="Picture 24" descr="7-Eleven">
            <a:extLst>
              <a:ext uri="{FF2B5EF4-FFF2-40B4-BE49-F238E27FC236}">
                <a16:creationId xmlns:a16="http://schemas.microsoft.com/office/drawing/2014/main" id="{98A42693-65E2-43EB-8E7D-3A80A1660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864" y="2003363"/>
            <a:ext cx="885093" cy="86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30C409D7-E6B2-41DB-B426-A8349DA5D93D}"/>
              </a:ext>
            </a:extLst>
          </p:cNvPr>
          <p:cNvSpPr txBox="1"/>
          <p:nvPr/>
        </p:nvSpPr>
        <p:spPr>
          <a:xfrm>
            <a:off x="6985588" y="2260132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 err="1"/>
              <a:t>Convenience</a:t>
            </a:r>
            <a:r>
              <a:rPr lang="sv-SE" b="1" dirty="0"/>
              <a:t> store</a:t>
            </a:r>
          </a:p>
        </p:txBody>
      </p:sp>
      <p:pic>
        <p:nvPicPr>
          <p:cNvPr id="16" name="Picture 20" descr="Martin &amp; Servera Restaurangbutiker - Home | Facebook">
            <a:extLst>
              <a:ext uri="{FF2B5EF4-FFF2-40B4-BE49-F238E27FC236}">
                <a16:creationId xmlns:a16="http://schemas.microsoft.com/office/drawing/2014/main" id="{E253B713-AB09-4762-81D8-0D0BAA6B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390" y="3055941"/>
            <a:ext cx="1038041" cy="10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ruta 16">
            <a:extLst>
              <a:ext uri="{FF2B5EF4-FFF2-40B4-BE49-F238E27FC236}">
                <a16:creationId xmlns:a16="http://schemas.microsoft.com/office/drawing/2014/main" id="{5749E357-7E45-45B9-AADD-5D057EC0C921}"/>
              </a:ext>
            </a:extLst>
          </p:cNvPr>
          <p:cNvSpPr txBox="1"/>
          <p:nvPr/>
        </p:nvSpPr>
        <p:spPr>
          <a:xfrm>
            <a:off x="6985588" y="3192769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Restaurant </a:t>
            </a:r>
            <a:r>
              <a:rPr lang="sv-SE" b="1" dirty="0" err="1"/>
              <a:t>wholeseller</a:t>
            </a:r>
            <a:endParaRPr lang="sv-SE" b="1" dirty="0"/>
          </a:p>
        </p:txBody>
      </p:sp>
      <p:pic>
        <p:nvPicPr>
          <p:cNvPr id="18" name="Picture 26" descr="ica-supermarket-logo - Mörby Centrum">
            <a:extLst>
              <a:ext uri="{FF2B5EF4-FFF2-40B4-BE49-F238E27FC236}">
                <a16:creationId xmlns:a16="http://schemas.microsoft.com/office/drawing/2014/main" id="{7E567516-9845-4352-96DA-ED5CE69F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757" y="4280962"/>
            <a:ext cx="1527306" cy="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ruta 18">
            <a:extLst>
              <a:ext uri="{FF2B5EF4-FFF2-40B4-BE49-F238E27FC236}">
                <a16:creationId xmlns:a16="http://schemas.microsoft.com/office/drawing/2014/main" id="{23EEAD51-E698-45AC-802A-987A5F591F56}"/>
              </a:ext>
            </a:extLst>
          </p:cNvPr>
          <p:cNvSpPr txBox="1"/>
          <p:nvPr/>
        </p:nvSpPr>
        <p:spPr>
          <a:xfrm>
            <a:off x="6985588" y="4296522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Supermarket (small)</a:t>
            </a:r>
          </a:p>
        </p:txBody>
      </p:sp>
      <p:pic>
        <p:nvPicPr>
          <p:cNvPr id="20" name="Picture 28" descr="Start | Maxi ICA Stormarknad Linköping">
            <a:extLst>
              <a:ext uri="{FF2B5EF4-FFF2-40B4-BE49-F238E27FC236}">
                <a16:creationId xmlns:a16="http://schemas.microsoft.com/office/drawing/2014/main" id="{872B5C3D-7671-4D95-8832-A7E76F395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535" y="5214943"/>
            <a:ext cx="1483750" cy="59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ruta 20">
            <a:extLst>
              <a:ext uri="{FF2B5EF4-FFF2-40B4-BE49-F238E27FC236}">
                <a16:creationId xmlns:a16="http://schemas.microsoft.com/office/drawing/2014/main" id="{FEEF0485-9177-4751-AACD-91C9EB708298}"/>
              </a:ext>
            </a:extLst>
          </p:cNvPr>
          <p:cNvSpPr txBox="1"/>
          <p:nvPr/>
        </p:nvSpPr>
        <p:spPr>
          <a:xfrm>
            <a:off x="6985588" y="5188527"/>
            <a:ext cx="235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Supermarket </a:t>
            </a:r>
            <a:br>
              <a:rPr lang="sv-SE" b="1" dirty="0"/>
            </a:br>
            <a:r>
              <a:rPr lang="sv-SE" b="1" dirty="0"/>
              <a:t>(</a:t>
            </a:r>
            <a:r>
              <a:rPr lang="sv-SE" b="1" dirty="0" err="1"/>
              <a:t>big</a:t>
            </a:r>
            <a:r>
              <a:rPr lang="sv-SE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689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5" grpId="0"/>
      <p:bldP spid="17" grpId="0"/>
      <p:bldP spid="19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25FE596-C0F1-4AE1-A7B7-BCF2C853A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34" y="1542693"/>
            <a:ext cx="49911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ktangel 3">
            <a:extLst>
              <a:ext uri="{FF2B5EF4-FFF2-40B4-BE49-F238E27FC236}">
                <a16:creationId xmlns:a16="http://schemas.microsoft.com/office/drawing/2014/main" id="{55DAD97E-D408-402C-9C64-D4EE30ABD775}"/>
              </a:ext>
            </a:extLst>
          </p:cNvPr>
          <p:cNvSpPr/>
          <p:nvPr/>
        </p:nvSpPr>
        <p:spPr>
          <a:xfrm>
            <a:off x="1696421" y="4897467"/>
            <a:ext cx="3812487" cy="86228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PCA(2) = 73% variance explained</a:t>
            </a:r>
          </a:p>
          <a:p>
            <a:pPr marL="0" marR="0" lvl="1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clusters identified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770EB-EA40-4AF9-9684-7E359B0F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64" y="1542693"/>
            <a:ext cx="4954419" cy="32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D926075B-FACD-4788-9A3A-DC859D923AA4}"/>
              </a:ext>
            </a:extLst>
          </p:cNvPr>
          <p:cNvSpPr/>
          <p:nvPr/>
        </p:nvSpPr>
        <p:spPr>
          <a:xfrm>
            <a:off x="6683094" y="4897467"/>
            <a:ext cx="4751719" cy="86241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1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PC_1 </a:t>
            </a: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“Milk”, “Grocery”, “Detergents &amp; Paper”</a:t>
            </a:r>
            <a:endParaRPr lang="en-US" sz="1600" i="1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1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PC_2 </a:t>
            </a:r>
            <a:r>
              <a:rPr lang="en-US" sz="1600" i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“Fresh”, “Frozen”, “Delicatessen”</a:t>
            </a:r>
            <a:endParaRPr lang="en-US" sz="1600" i="1" dirty="0">
              <a:solidFill>
                <a:srgbClr val="3F505F"/>
              </a:solidFill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041F1A3E-B724-4602-90BA-1795FE92D8A1}"/>
              </a:ext>
            </a:extLst>
          </p:cNvPr>
          <p:cNvSpPr txBox="1">
            <a:spLocks/>
          </p:cNvSpPr>
          <p:nvPr/>
        </p:nvSpPr>
        <p:spPr bwMode="auto">
          <a:xfrm>
            <a:off x="452966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2400" b="1" kern="0" dirty="0">
                <a:latin typeface="Arial"/>
              </a:rPr>
              <a:t>Initial </a:t>
            </a:r>
            <a:r>
              <a:rPr lang="sv-SE" sz="2400" b="1" kern="0" dirty="0" err="1">
                <a:latin typeface="Arial"/>
              </a:rPr>
              <a:t>analysis</a:t>
            </a:r>
            <a:endParaRPr lang="sv-SE" sz="2400" b="1" kern="0" dirty="0">
              <a:latin typeface="Arial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3FF404EA-3F31-454C-8559-F9E59F9FCF80}"/>
              </a:ext>
            </a:extLst>
          </p:cNvPr>
          <p:cNvSpPr/>
          <p:nvPr/>
        </p:nvSpPr>
        <p:spPr>
          <a:xfrm>
            <a:off x="8604912" y="6192527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2237FA0D-EFAD-4FA3-81F2-E296A5BEC1D2}"/>
              </a:ext>
            </a:extLst>
          </p:cNvPr>
          <p:cNvSpPr txBox="1"/>
          <p:nvPr/>
        </p:nvSpPr>
        <p:spPr>
          <a:xfrm>
            <a:off x="7879858" y="1141705"/>
            <a:ext cx="235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 err="1"/>
              <a:t>Correlation</a:t>
            </a:r>
            <a:r>
              <a:rPr lang="sv-SE" b="1" dirty="0"/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195893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7">
            <a:extLst>
              <a:ext uri="{FF2B5EF4-FFF2-40B4-BE49-F238E27FC236}">
                <a16:creationId xmlns:a16="http://schemas.microsoft.com/office/drawing/2014/main" id="{A8167E58-E947-4BF8-BF2F-5CF07CAFEACD}"/>
              </a:ext>
            </a:extLst>
          </p:cNvPr>
          <p:cNvSpPr txBox="1">
            <a:spLocks/>
          </p:cNvSpPr>
          <p:nvPr/>
        </p:nvSpPr>
        <p:spPr bwMode="auto">
          <a:xfrm>
            <a:off x="452967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Arial"/>
              </a:rPr>
              <a:t>Total annual </a:t>
            </a:r>
            <a:r>
              <a:rPr lang="en-US" sz="2400" b="1" kern="0" dirty="0" err="1">
                <a:latin typeface="Arial"/>
              </a:rPr>
              <a:t>spendings</a:t>
            </a:r>
            <a:r>
              <a:rPr lang="en-US" sz="2400" b="1" kern="0" dirty="0">
                <a:latin typeface="Arial"/>
              </a:rPr>
              <a:t> per customer segment 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A52E942-7D47-4701-9F99-1AE4B28417F3}"/>
              </a:ext>
            </a:extLst>
          </p:cNvPr>
          <p:cNvSpPr/>
          <p:nvPr/>
        </p:nvSpPr>
        <p:spPr>
          <a:xfrm>
            <a:off x="8402855" y="6162530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965017-5D03-4FC6-AEDA-92BBEE587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155" y="1613692"/>
            <a:ext cx="2386979" cy="25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F7995D-6926-4DC6-A19B-E012D3975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43" y="1613692"/>
            <a:ext cx="2386979" cy="25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79DE08-8A78-44BA-A4B4-7C55881F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731" y="1613692"/>
            <a:ext cx="2386979" cy="25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9F7A679-6015-4FC7-94F4-DD73D41C8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019" y="1613692"/>
            <a:ext cx="2386979" cy="25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61DE430-9C98-4B93-9927-E99E402CC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7" y="1613692"/>
            <a:ext cx="2386979" cy="25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rtin &amp; Servera Restaurangbutiker - Home | Facebook">
            <a:extLst>
              <a:ext uri="{FF2B5EF4-FFF2-40B4-BE49-F238E27FC236}">
                <a16:creationId xmlns:a16="http://schemas.microsoft.com/office/drawing/2014/main" id="{602E5626-05A6-40D7-9801-5FAC442D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296" y="4662491"/>
            <a:ext cx="1038041" cy="10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7E32E3E9-9A22-4C33-913D-D5E1F2078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67" y="4961621"/>
            <a:ext cx="1283130" cy="68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7-Eleven">
            <a:extLst>
              <a:ext uri="{FF2B5EF4-FFF2-40B4-BE49-F238E27FC236}">
                <a16:creationId xmlns:a16="http://schemas.microsoft.com/office/drawing/2014/main" id="{D782F0F8-4532-4BDD-96DD-8E947E8F0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16" y="4858986"/>
            <a:ext cx="885093" cy="86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ca-supermarket-logo - Mörby Centrum">
            <a:extLst>
              <a:ext uri="{FF2B5EF4-FFF2-40B4-BE49-F238E27FC236}">
                <a16:creationId xmlns:a16="http://schemas.microsoft.com/office/drawing/2014/main" id="{E64DE515-2477-4653-9997-C5F4F94D2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070" y="4891487"/>
            <a:ext cx="1527306" cy="74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tart | Maxi ICA Stormarknad Linköping">
            <a:extLst>
              <a:ext uri="{FF2B5EF4-FFF2-40B4-BE49-F238E27FC236}">
                <a16:creationId xmlns:a16="http://schemas.microsoft.com/office/drawing/2014/main" id="{4B454CB0-27D0-46BD-A0CE-945298B89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99" y="5014009"/>
            <a:ext cx="1483750" cy="59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ruta 12">
            <a:extLst>
              <a:ext uri="{FF2B5EF4-FFF2-40B4-BE49-F238E27FC236}">
                <a16:creationId xmlns:a16="http://schemas.microsoft.com/office/drawing/2014/main" id="{B77D1C01-9999-4AF5-A693-83537172C164}"/>
              </a:ext>
            </a:extLst>
          </p:cNvPr>
          <p:cNvSpPr txBox="1"/>
          <p:nvPr/>
        </p:nvSpPr>
        <p:spPr>
          <a:xfrm>
            <a:off x="560793" y="3978983"/>
            <a:ext cx="140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5.4 M</a:t>
            </a:r>
          </a:p>
        </p:txBody>
      </p:sp>
      <p:sp>
        <p:nvSpPr>
          <p:cNvPr id="28" name="textruta 27">
            <a:extLst>
              <a:ext uri="{FF2B5EF4-FFF2-40B4-BE49-F238E27FC236}">
                <a16:creationId xmlns:a16="http://schemas.microsoft.com/office/drawing/2014/main" id="{F4ABA6BF-2A0C-4902-A03C-779515FBEA49}"/>
              </a:ext>
            </a:extLst>
          </p:cNvPr>
          <p:cNvSpPr txBox="1"/>
          <p:nvPr/>
        </p:nvSpPr>
        <p:spPr>
          <a:xfrm>
            <a:off x="2959799" y="3980836"/>
            <a:ext cx="140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3.5 M</a:t>
            </a:r>
          </a:p>
        </p:txBody>
      </p:sp>
      <p:sp>
        <p:nvSpPr>
          <p:cNvPr id="29" name="textruta 28">
            <a:extLst>
              <a:ext uri="{FF2B5EF4-FFF2-40B4-BE49-F238E27FC236}">
                <a16:creationId xmlns:a16="http://schemas.microsoft.com/office/drawing/2014/main" id="{0D204409-9068-48FB-9E20-DB84BB4E3233}"/>
              </a:ext>
            </a:extLst>
          </p:cNvPr>
          <p:cNvSpPr txBox="1"/>
          <p:nvPr/>
        </p:nvSpPr>
        <p:spPr>
          <a:xfrm>
            <a:off x="5358805" y="3978983"/>
            <a:ext cx="140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0.9 M</a:t>
            </a:r>
          </a:p>
        </p:txBody>
      </p:sp>
      <p:sp>
        <p:nvSpPr>
          <p:cNvPr id="30" name="textruta 29">
            <a:extLst>
              <a:ext uri="{FF2B5EF4-FFF2-40B4-BE49-F238E27FC236}">
                <a16:creationId xmlns:a16="http://schemas.microsoft.com/office/drawing/2014/main" id="{8414C956-3F11-4FE2-95A6-E4BA72CD9338}"/>
              </a:ext>
            </a:extLst>
          </p:cNvPr>
          <p:cNvSpPr txBox="1"/>
          <p:nvPr/>
        </p:nvSpPr>
        <p:spPr>
          <a:xfrm>
            <a:off x="7833160" y="3978983"/>
            <a:ext cx="140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1.3 M</a:t>
            </a:r>
          </a:p>
        </p:txBody>
      </p:sp>
      <p:sp>
        <p:nvSpPr>
          <p:cNvPr id="31" name="textruta 30">
            <a:extLst>
              <a:ext uri="{FF2B5EF4-FFF2-40B4-BE49-F238E27FC236}">
                <a16:creationId xmlns:a16="http://schemas.microsoft.com/office/drawing/2014/main" id="{479B5AA5-A5EE-4512-BF55-8DB7991DBF52}"/>
              </a:ext>
            </a:extLst>
          </p:cNvPr>
          <p:cNvSpPr txBox="1"/>
          <p:nvPr/>
        </p:nvSpPr>
        <p:spPr>
          <a:xfrm>
            <a:off x="10217945" y="3978983"/>
            <a:ext cx="1407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4.2 M</a:t>
            </a:r>
          </a:p>
        </p:txBody>
      </p:sp>
    </p:spTree>
    <p:extLst>
      <p:ext uri="{BB962C8B-B14F-4D97-AF65-F5344CB8AC3E}">
        <p14:creationId xmlns:p14="http://schemas.microsoft.com/office/powerpoint/2010/main" val="301713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 2">
            <a:extLst>
              <a:ext uri="{FF2B5EF4-FFF2-40B4-BE49-F238E27FC236}">
                <a16:creationId xmlns:a16="http://schemas.microsoft.com/office/drawing/2014/main" id="{6189B36E-99D2-4EF5-8154-AB186DAA11DA}"/>
              </a:ext>
            </a:extLst>
          </p:cNvPr>
          <p:cNvGrpSpPr/>
          <p:nvPr/>
        </p:nvGrpSpPr>
        <p:grpSpPr>
          <a:xfrm>
            <a:off x="9976207" y="6248010"/>
            <a:ext cx="2013735" cy="410069"/>
            <a:chOff x="9976207" y="6248010"/>
            <a:chExt cx="2013735" cy="410069"/>
          </a:xfrm>
        </p:grpSpPr>
        <p:sp>
          <p:nvSpPr>
            <p:cNvPr id="5" name="Rektangel 4">
              <a:extLst>
                <a:ext uri="{FF2B5EF4-FFF2-40B4-BE49-F238E27FC236}">
                  <a16:creationId xmlns:a16="http://schemas.microsoft.com/office/drawing/2014/main" id="{8B430CCE-67ED-4D5F-BA7C-A2545F1608B7}"/>
                </a:ext>
              </a:extLst>
            </p:cNvPr>
            <p:cNvSpPr/>
            <p:nvPr/>
          </p:nvSpPr>
          <p:spPr bwMode="auto">
            <a:xfrm>
              <a:off x="9976207" y="6248010"/>
              <a:ext cx="2013735" cy="4100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" name="gmail-m_-1096810548589881039gmail-m_8387661388435310548Bild 7">
              <a:extLst>
                <a:ext uri="{FF2B5EF4-FFF2-40B4-BE49-F238E27FC236}">
                  <a16:creationId xmlns:a16="http://schemas.microsoft.com/office/drawing/2014/main" id="{E51BB207-1836-47BA-A8D7-CCB6FC249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7630" y="6344873"/>
              <a:ext cx="1690887" cy="216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ktangel 6">
            <a:extLst>
              <a:ext uri="{FF2B5EF4-FFF2-40B4-BE49-F238E27FC236}">
                <a16:creationId xmlns:a16="http://schemas.microsoft.com/office/drawing/2014/main" id="{A6F99DD2-3A05-4F0B-ACD5-D7A540751BDD}"/>
              </a:ext>
            </a:extLst>
          </p:cNvPr>
          <p:cNvSpPr/>
          <p:nvPr/>
        </p:nvSpPr>
        <p:spPr bwMode="auto">
          <a:xfrm>
            <a:off x="8435440" y="6207704"/>
            <a:ext cx="1621477" cy="49067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84040C6C-59DC-4A13-9549-5F84AA834C07}"/>
              </a:ext>
            </a:extLst>
          </p:cNvPr>
          <p:cNvSpPr/>
          <p:nvPr/>
        </p:nvSpPr>
        <p:spPr>
          <a:xfrm>
            <a:off x="9913492" y="6162530"/>
            <a:ext cx="207645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C9BEC90-5D03-4A6D-80D5-471F99A2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0" y="1311392"/>
            <a:ext cx="69342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ktangel 13">
            <a:extLst>
              <a:ext uri="{FF2B5EF4-FFF2-40B4-BE49-F238E27FC236}">
                <a16:creationId xmlns:a16="http://schemas.microsoft.com/office/drawing/2014/main" id="{A1B6D82C-217D-428A-908D-13AC4D26FF2C}"/>
              </a:ext>
            </a:extLst>
          </p:cNvPr>
          <p:cNvSpPr/>
          <p:nvPr/>
        </p:nvSpPr>
        <p:spPr>
          <a:xfrm>
            <a:off x="8493259" y="1996151"/>
            <a:ext cx="2965896" cy="305897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supermarkets that spends on “Detergents &amp; Paper”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Restaurant </a:t>
            </a:r>
            <a:r>
              <a:rPr lang="en-US" sz="12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wholesellers</a:t>
            </a: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spends on all product categories except on 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“Detergents &amp; Paper”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Convenience stores spends on all product categories, however small amounts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Grocery stores spends most of their moneys on “Fresh products”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C49AC6EE-D996-4D51-9564-8F82A7F182B6}"/>
              </a:ext>
            </a:extLst>
          </p:cNvPr>
          <p:cNvSpPr txBox="1">
            <a:spLocks/>
          </p:cNvSpPr>
          <p:nvPr/>
        </p:nvSpPr>
        <p:spPr bwMode="auto">
          <a:xfrm>
            <a:off x="452966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Arial"/>
              </a:rPr>
              <a:t>Average annual </a:t>
            </a:r>
            <a:r>
              <a:rPr lang="en-US" sz="2400" b="1" kern="0" dirty="0" err="1">
                <a:latin typeface="Arial"/>
              </a:rPr>
              <a:t>spendings</a:t>
            </a:r>
            <a:r>
              <a:rPr lang="en-US" sz="2400" b="1" kern="0" dirty="0">
                <a:latin typeface="Arial"/>
              </a:rPr>
              <a:t> per customer segment 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BD7BC247-F130-4558-B4A3-9887471E4342}"/>
              </a:ext>
            </a:extLst>
          </p:cNvPr>
          <p:cNvSpPr/>
          <p:nvPr/>
        </p:nvSpPr>
        <p:spPr>
          <a:xfrm>
            <a:off x="8604912" y="6192527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676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82208EA4-B2C4-4824-9DD2-F840B4B2D07E}"/>
              </a:ext>
            </a:extLst>
          </p:cNvPr>
          <p:cNvSpPr/>
          <p:nvPr/>
        </p:nvSpPr>
        <p:spPr>
          <a:xfrm>
            <a:off x="8604912" y="6192527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C5979D13-E14E-44DE-BFF3-81AA88A5C1CC}"/>
              </a:ext>
            </a:extLst>
          </p:cNvPr>
          <p:cNvSpPr txBox="1">
            <a:spLocks/>
          </p:cNvSpPr>
          <p:nvPr/>
        </p:nvSpPr>
        <p:spPr bwMode="auto">
          <a:xfrm>
            <a:off x="452966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Arial"/>
              </a:rPr>
              <a:t>Average annual </a:t>
            </a:r>
            <a:r>
              <a:rPr lang="en-US" sz="2400" b="1" kern="0" dirty="0" err="1">
                <a:latin typeface="Arial"/>
              </a:rPr>
              <a:t>spendings</a:t>
            </a:r>
            <a:r>
              <a:rPr lang="en-US" sz="2400" b="1" kern="0" dirty="0">
                <a:latin typeface="Arial"/>
              </a:rPr>
              <a:t> per customer segment (Region)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765AA85-BAD3-470F-8E11-17EFADF58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36" y="1567113"/>
            <a:ext cx="5864944" cy="37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DF9FCDA9-6C8B-4ECD-9732-B5E903D83B30}"/>
              </a:ext>
            </a:extLst>
          </p:cNvPr>
          <p:cNvSpPr/>
          <p:nvPr/>
        </p:nvSpPr>
        <p:spPr>
          <a:xfrm>
            <a:off x="7161194" y="2630480"/>
            <a:ext cx="4697129" cy="21510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Restaurant </a:t>
            </a:r>
            <a:r>
              <a:rPr kumimoji="0" lang="en-US" sz="1200" b="1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wholeseller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located not in Lisbon or Oporto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spending on “Fresh products” similar in Lisbon and Oporto for all product categories except for Grocery stores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supermarkets spends on average more money on “Fresh products” in other locations than Lisbon and Oporto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8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B1AAB927-C713-43CC-80DA-CC8DE1A7B974}"/>
              </a:ext>
            </a:extLst>
          </p:cNvPr>
          <p:cNvSpPr/>
          <p:nvPr/>
        </p:nvSpPr>
        <p:spPr>
          <a:xfrm>
            <a:off x="7132318" y="2768979"/>
            <a:ext cx="4697129" cy="13200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Restaurant </a:t>
            </a:r>
            <a:r>
              <a:rPr kumimoji="0" lang="en-US" sz="1200" b="1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wholeseller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comes from </a:t>
            </a:r>
            <a:r>
              <a:rPr kumimoji="0" lang="en-US" sz="1200" b="1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HoReCa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channels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supermarkets </a:t>
            </a:r>
            <a:r>
              <a:rPr kumimoji="0" lang="en-US" sz="1200" b="1" u="none" strike="noStrike" kern="1200" cap="none" spc="0" normalizeH="0" baseline="0" noProof="0" dirty="0" err="1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spendings</a:t>
            </a:r>
            <a:r>
              <a:rPr kumimoji="0" lang="en-US" sz="1200" b="1" u="none" strike="noStrike" kern="1200" cap="none" spc="0" normalizeH="0" baseline="0" noProof="0" dirty="0">
                <a:ln>
                  <a:noFill/>
                </a:ln>
                <a:solidFill>
                  <a:srgbClr val="3F505F"/>
                </a:solidFill>
                <a:effectLst/>
                <a:uLnTx/>
                <a:uFillTx/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only from retail customers</a:t>
            </a:r>
          </a:p>
          <a:p>
            <a:pPr marL="285750" lvl="1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200" b="1" dirty="0" err="1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HoReCa</a:t>
            </a:r>
            <a:r>
              <a:rPr lang="en-US" sz="1200" b="1" dirty="0">
                <a:solidFill>
                  <a:srgbClr val="3F505F"/>
                </a:solidFill>
                <a:latin typeface="PT Sans" panose="020B05030202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customers uses different stores to buy their products</a:t>
            </a:r>
            <a:endParaRPr kumimoji="0" lang="en-US" sz="1200" b="1" u="none" strike="noStrike" kern="1200" cap="none" spc="0" normalizeH="0" baseline="0" noProof="0" dirty="0">
              <a:ln>
                <a:noFill/>
              </a:ln>
              <a:solidFill>
                <a:srgbClr val="3F505F"/>
              </a:solidFill>
              <a:effectLst/>
              <a:uLnTx/>
              <a:uFillTx/>
              <a:latin typeface="PT Sans" panose="020B05030202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2C9ECEC7-F533-4ACE-BCA5-1F4B27432196}"/>
              </a:ext>
            </a:extLst>
          </p:cNvPr>
          <p:cNvSpPr txBox="1">
            <a:spLocks/>
          </p:cNvSpPr>
          <p:nvPr/>
        </p:nvSpPr>
        <p:spPr bwMode="auto">
          <a:xfrm>
            <a:off x="452966" y="273199"/>
            <a:ext cx="117390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00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829AAE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Arial"/>
              </a:rPr>
              <a:t>Average annual </a:t>
            </a:r>
            <a:r>
              <a:rPr lang="en-US" sz="2400" b="1" kern="0" dirty="0" err="1">
                <a:latin typeface="Arial"/>
              </a:rPr>
              <a:t>spendings</a:t>
            </a:r>
            <a:r>
              <a:rPr lang="en-US" sz="2400" b="1" kern="0" dirty="0">
                <a:latin typeface="Arial"/>
              </a:rPr>
              <a:t> per customer segment (Channels)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24F8EBB-0120-43C5-B44D-C9CF6404FD60}"/>
              </a:ext>
            </a:extLst>
          </p:cNvPr>
          <p:cNvSpPr/>
          <p:nvPr/>
        </p:nvSpPr>
        <p:spPr>
          <a:xfrm>
            <a:off x="8604912" y="6192527"/>
            <a:ext cx="3587087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E13DAC4-9395-4EF3-A12E-DD278DE7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30" y="1567112"/>
            <a:ext cx="5864944" cy="37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0150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rw_01Scu.x9QCjqVsDJT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_RKAB layout 2017">
  <a:themeElements>
    <a:clrScheme name="Rabbalshede Kraft">
      <a:dk1>
        <a:srgbClr val="000000"/>
      </a:dk1>
      <a:lt1>
        <a:srgbClr val="FFFFFF"/>
      </a:lt1>
      <a:dk2>
        <a:srgbClr val="EA9314"/>
      </a:dk2>
      <a:lt2>
        <a:srgbClr val="829AAE"/>
      </a:lt2>
      <a:accent1>
        <a:srgbClr val="829AAE"/>
      </a:accent1>
      <a:accent2>
        <a:srgbClr val="EA931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29AAE"/>
      </a:hlink>
      <a:folHlink>
        <a:srgbClr val="FFFFF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9525">
          <a:noFill/>
          <a:miter lim="800000"/>
          <a:headEnd/>
          <a:tailEnd/>
        </a:ln>
      </a:spPr>
      <a:bodyPr wrap="none" anchor="ctr"/>
      <a:lstStyle>
        <a:defPPr>
          <a:spcBef>
            <a:spcPct val="50000"/>
          </a:spcBef>
          <a:defRPr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sv-S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it bakgr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t bakgrund 13">
        <a:dk1>
          <a:srgbClr val="000000"/>
        </a:dk1>
        <a:lt1>
          <a:srgbClr val="FFFFFF"/>
        </a:lt1>
        <a:dk2>
          <a:srgbClr val="7694B9"/>
        </a:dk2>
        <a:lt2>
          <a:srgbClr val="808080"/>
        </a:lt2>
        <a:accent1>
          <a:srgbClr val="7694B9"/>
        </a:accent1>
        <a:accent2>
          <a:srgbClr val="D5401E"/>
        </a:accent2>
        <a:accent3>
          <a:srgbClr val="FFFFFF"/>
        </a:accent3>
        <a:accent4>
          <a:srgbClr val="000000"/>
        </a:accent4>
        <a:accent5>
          <a:srgbClr val="BDC8D9"/>
        </a:accent5>
        <a:accent6>
          <a:srgbClr val="C1391A"/>
        </a:accent6>
        <a:hlink>
          <a:srgbClr val="003867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14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7694B9"/>
        </a:accent1>
        <a:accent2>
          <a:srgbClr val="D5401E"/>
        </a:accent2>
        <a:accent3>
          <a:srgbClr val="FFFFFF"/>
        </a:accent3>
        <a:accent4>
          <a:srgbClr val="DADADA"/>
        </a:accent4>
        <a:accent5>
          <a:srgbClr val="BDC8D9"/>
        </a:accent5>
        <a:accent6>
          <a:srgbClr val="C1391A"/>
        </a:accent6>
        <a:hlink>
          <a:srgbClr val="003867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15">
        <a:dk1>
          <a:srgbClr val="FFFFFF"/>
        </a:dk1>
        <a:lt1>
          <a:srgbClr val="FFFFFF"/>
        </a:lt1>
        <a:dk2>
          <a:srgbClr val="FFFFFF"/>
        </a:dk2>
        <a:lt2>
          <a:srgbClr val="808080"/>
        </a:lt2>
        <a:accent1>
          <a:srgbClr val="7694B9"/>
        </a:accent1>
        <a:accent2>
          <a:srgbClr val="7694B9"/>
        </a:accent2>
        <a:accent3>
          <a:srgbClr val="FFFFFF"/>
        </a:accent3>
        <a:accent4>
          <a:srgbClr val="DADADA"/>
        </a:accent4>
        <a:accent5>
          <a:srgbClr val="BDC8D9"/>
        </a:accent5>
        <a:accent6>
          <a:srgbClr val="6A86A7"/>
        </a:accent6>
        <a:hlink>
          <a:srgbClr val="D5401E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it bakgrund 16">
        <a:dk1>
          <a:srgbClr val="000000"/>
        </a:dk1>
        <a:lt1>
          <a:srgbClr val="FFFFFF"/>
        </a:lt1>
        <a:dk2>
          <a:srgbClr val="EF7341"/>
        </a:dk2>
        <a:lt2>
          <a:srgbClr val="808080"/>
        </a:lt2>
        <a:accent1>
          <a:srgbClr val="7694B9"/>
        </a:accent1>
        <a:accent2>
          <a:srgbClr val="D5401E"/>
        </a:accent2>
        <a:accent3>
          <a:srgbClr val="FFFFFF"/>
        </a:accent3>
        <a:accent4>
          <a:srgbClr val="000000"/>
        </a:accent4>
        <a:accent5>
          <a:srgbClr val="BDC8D9"/>
        </a:accent5>
        <a:accent6>
          <a:srgbClr val="C1391A"/>
        </a:accent6>
        <a:hlink>
          <a:srgbClr val="003867"/>
        </a:hlink>
        <a:folHlink>
          <a:srgbClr val="D9D1C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ll PPT 2017 ny ver EA" id="{9DACD18C-B15A-4FE0-BED5-27E9878F69C9}" vid="{5EFA3FC4-2547-4F97-AA8A-3C475B285C46}"/>
    </a:ext>
  </a:extLst>
</a:theme>
</file>

<file path=ppt/theme/theme2.xml><?xml version="1.0" encoding="utf-8"?>
<a:theme xmlns:a="http://schemas.openxmlformats.org/drawingml/2006/main" name="Anpassad formgivning">
  <a:themeElements>
    <a:clrScheme name="RK Grö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AAAA1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3335</TotalTime>
  <Words>285</Words>
  <Application>Microsoft Office PowerPoint</Application>
  <PresentationFormat>Bredbild</PresentationFormat>
  <Paragraphs>44</Paragraphs>
  <Slides>7</Slides>
  <Notes>0</Notes>
  <HiddenSlides>0</HiddenSlides>
  <MMClips>0</MMClips>
  <ScaleCrop>false</ScaleCrop>
  <HeadingPairs>
    <vt:vector size="8" baseType="variant">
      <vt:variant>
        <vt:lpstr>Använt teckensnitt</vt:lpstr>
      </vt:variant>
      <vt:variant>
        <vt:i4>8</vt:i4>
      </vt:variant>
      <vt:variant>
        <vt:lpstr>Tema</vt:lpstr>
      </vt:variant>
      <vt:variant>
        <vt:i4>2</vt:i4>
      </vt:variant>
      <vt:variant>
        <vt:lpstr>Serverprogram för OLE-inbäddning</vt:lpstr>
      </vt:variant>
      <vt:variant>
        <vt:i4>1</vt:i4>
      </vt:variant>
      <vt:variant>
        <vt:lpstr>Bildrubriker</vt:lpstr>
      </vt:variant>
      <vt:variant>
        <vt:i4>7</vt:i4>
      </vt:variant>
    </vt:vector>
  </HeadingPairs>
  <TitlesOfParts>
    <vt:vector size="18" baseType="lpstr">
      <vt:lpstr>Arial</vt:lpstr>
      <vt:lpstr>Calibri</vt:lpstr>
      <vt:lpstr>Gilroy</vt:lpstr>
      <vt:lpstr>Gilroy ExtraBold</vt:lpstr>
      <vt:lpstr>PT Sans</vt:lpstr>
      <vt:lpstr>Replica LL</vt:lpstr>
      <vt:lpstr>Replica LL Light</vt:lpstr>
      <vt:lpstr>Replica Pro Light</vt:lpstr>
      <vt:lpstr>5_RKAB layout 2017</vt:lpstr>
      <vt:lpstr>Anpassad formgivning</vt:lpstr>
      <vt:lpstr>think-cell Slide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Robin Falconer</dc:creator>
  <cp:lastModifiedBy>Robin Falconer</cp:lastModifiedBy>
  <cp:revision>4</cp:revision>
  <dcterms:created xsi:type="dcterms:W3CDTF">2021-08-16T12:19:44Z</dcterms:created>
  <dcterms:modified xsi:type="dcterms:W3CDTF">2021-09-17T07:34:33Z</dcterms:modified>
</cp:coreProperties>
</file>